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 snapToGrid="0">
      <p:cViewPr varScale="1">
        <p:scale>
          <a:sx n="161" d="100"/>
          <a:sy n="161" d="100"/>
        </p:scale>
        <p:origin x="344" y="200"/>
      </p:cViewPr>
      <p:guideLst>
        <p:guide pos="28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b38ec385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2b38ec385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d02c4875d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4d02c487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6fc434e62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6fc434e62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6fc434e62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6fc434e62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6fc434e6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6fc434e6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6fc434e62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6fc434e62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6fc434e62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6fc434e62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d02c4875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34d02c4875d_0_82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20" name="Google Shape;220;g34d02c4875d_0_82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16</a:t>
            </a:fld>
            <a:endParaRPr sz="9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d02c4875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571500"/>
            <a:ext cx="3657600" cy="15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34d02c4875d_0_132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71" name="Google Shape;271;g34d02c4875d_0_132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17</a:t>
            </a:fld>
            <a:endParaRPr sz="9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d02c4875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4d02c4875d_0_155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95" name="Google Shape;295;g34d02c4875d_0_155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18</a:t>
            </a:fld>
            <a:endParaRPr sz="9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6fc434e62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6fc434e62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6fc434e6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6fc434e6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6fc434e62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6fc434e62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6fc434e62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6fc434e62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6fc434e6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6fc434e6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6fc434e6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6fc434e62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6fc434e62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6fc434e62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6fc434e62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6fc434e62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287295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0" name="Google Shape;90;p21"/>
          <p:cNvCxnSpPr/>
          <p:nvPr/>
        </p:nvCxnSpPr>
        <p:spPr>
          <a:xfrm>
            <a:off x="280945" y="686435"/>
            <a:ext cx="8971800" cy="0"/>
          </a:xfrm>
          <a:prstGeom prst="straightConnector1">
            <a:avLst/>
          </a:prstGeom>
          <a:noFill/>
          <a:ln w="25400" cap="flat" cmpd="sng">
            <a:solidFill>
              <a:srgbClr val="E3DB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6"/>
          <p:cNvSpPr txBox="1"/>
          <p:nvPr/>
        </p:nvSpPr>
        <p:spPr>
          <a:xfrm>
            <a:off x="5337253" y="4970015"/>
            <a:ext cx="380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Copyright© 2021 by International WELL Building Institute PBC. All rights reserved.</a:t>
            </a:r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hyperlink" Target="https://www.wellcertified.com/membershi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ell.support/well-pricing-discounts~d00d756c-f298-4552-88e1-5fbaa2c93b9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 txBox="1"/>
          <p:nvPr/>
        </p:nvSpPr>
        <p:spPr>
          <a:xfrm>
            <a:off x="851772" y="1676738"/>
            <a:ext cx="41526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Introducing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WELL for residential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784" y="687920"/>
            <a:ext cx="2223527" cy="117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00" y="0"/>
            <a:ext cx="3870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7"/>
          <p:cNvSpPr txBox="1"/>
          <p:nvPr/>
        </p:nvSpPr>
        <p:spPr>
          <a:xfrm>
            <a:off x="204750" y="807900"/>
            <a:ext cx="3311400" cy="4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Ventilation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Filtration and Treatment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Pollution Infiltration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 Pollution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Combustion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 Quality Monitoring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Indoor Air Quality Testing 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Radon Risk Mitigation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Vehicle Charging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Smoke-Free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Plumbing Design and Sizing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Testing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Non-Potable Water Capture and Use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Moisture Management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and Temperature Sensing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Quality and Plumbing Maintenance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Nourishment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Supportive Cooking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Onsite Food Production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Access and Support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Hygiene Support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37"/>
          <p:cNvSpPr txBox="1"/>
          <p:nvPr/>
        </p:nvSpPr>
        <p:spPr>
          <a:xfrm>
            <a:off x="204750" y="1"/>
            <a:ext cx="78867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86A"/>
              </a:buClr>
              <a:buSzPts val="2400"/>
              <a:buFont typeface="Georgia"/>
              <a:buNone/>
            </a:pPr>
            <a:r>
              <a:rPr lang="en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Strategies within the 10 WELL Concepts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7"/>
          <p:cNvSpPr txBox="1"/>
          <p:nvPr/>
        </p:nvSpPr>
        <p:spPr>
          <a:xfrm>
            <a:off x="3094650" y="807900"/>
            <a:ext cx="2883300" cy="3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Daylight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Light Control and Quality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Visibility at Night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Pedestrian, Transit and Bike-Friendly Places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and Indoor Activity Space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Adjustable Workstations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Staircase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Comfort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Performance and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Insulation and Fenestration Efficiency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Humidity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Radiant Heating Systems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Operable Windows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Heat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 Barriers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Quiet Products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and Building Service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37"/>
          <p:cNvSpPr txBox="1"/>
          <p:nvPr/>
        </p:nvSpPr>
        <p:spPr>
          <a:xfrm>
            <a:off x="5860925" y="807900"/>
            <a:ext cx="32418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 Assessment and Remediation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Materials Selection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Pest and Pesticide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Cleaning Products and Practices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 and Place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Reassurance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Connection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Household Storage and Space Management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Affordable Housing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Integrative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Healthy and Supportive Construction Sites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 Education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Disaster Resilience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Mitigation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Innovation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 AP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Residential Green Programs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Carbon Accounting, Disclosure &amp; Reduction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37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0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0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3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938" y="1200150"/>
            <a:ext cx="50863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3"/>
          <p:cNvSpPr/>
          <p:nvPr/>
        </p:nvSpPr>
        <p:spPr>
          <a:xfrm>
            <a:off x="571500" y="576263"/>
            <a:ext cx="76200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Packages and pricing </a:t>
            </a:r>
            <a:endParaRPr sz="26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5" name="Google Shape;225;p43"/>
          <p:cNvSpPr/>
          <p:nvPr/>
        </p:nvSpPr>
        <p:spPr>
          <a:xfrm>
            <a:off x="5536000" y="1790550"/>
            <a:ext cx="143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multifamily buildings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43"/>
          <p:cNvSpPr/>
          <p:nvPr/>
        </p:nvSpPr>
        <p:spPr>
          <a:xfrm>
            <a:off x="6079323" y="2076450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43"/>
          <p:cNvSpPr/>
          <p:nvPr/>
        </p:nvSpPr>
        <p:spPr>
          <a:xfrm>
            <a:off x="6057900" y="2362200"/>
            <a:ext cx="502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43"/>
          <p:cNvSpPr/>
          <p:nvPr/>
        </p:nvSpPr>
        <p:spPr>
          <a:xfrm>
            <a:off x="6053138" y="2647950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43"/>
          <p:cNvSpPr/>
          <p:nvPr/>
        </p:nvSpPr>
        <p:spPr>
          <a:xfrm>
            <a:off x="6050757" y="2933700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43"/>
          <p:cNvSpPr/>
          <p:nvPr/>
        </p:nvSpPr>
        <p:spPr>
          <a:xfrm>
            <a:off x="6048375" y="3219450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43"/>
          <p:cNvSpPr/>
          <p:nvPr/>
        </p:nvSpPr>
        <p:spPr>
          <a:xfrm>
            <a:off x="6050757" y="3505200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43"/>
          <p:cNvSpPr/>
          <p:nvPr/>
        </p:nvSpPr>
        <p:spPr>
          <a:xfrm>
            <a:off x="7440846" y="1790700"/>
            <a:ext cx="7434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43"/>
          <p:cNvSpPr/>
          <p:nvPr/>
        </p:nvSpPr>
        <p:spPr>
          <a:xfrm>
            <a:off x="7627144" y="2076450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43"/>
          <p:cNvSpPr/>
          <p:nvPr/>
        </p:nvSpPr>
        <p:spPr>
          <a:xfrm>
            <a:off x="7627144" y="2362200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43"/>
          <p:cNvSpPr/>
          <p:nvPr/>
        </p:nvSpPr>
        <p:spPr>
          <a:xfrm>
            <a:off x="7620000" y="2647950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43"/>
          <p:cNvSpPr/>
          <p:nvPr/>
        </p:nvSpPr>
        <p:spPr>
          <a:xfrm>
            <a:off x="7608094" y="2933700"/>
            <a:ext cx="390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43"/>
          <p:cNvSpPr/>
          <p:nvPr/>
        </p:nvSpPr>
        <p:spPr>
          <a:xfrm>
            <a:off x="7603331" y="3219450"/>
            <a:ext cx="400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43"/>
          <p:cNvSpPr/>
          <p:nvPr/>
        </p:nvSpPr>
        <p:spPr>
          <a:xfrm>
            <a:off x="7600950" y="3505200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$250,000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43"/>
          <p:cNvSpPr/>
          <p:nvPr/>
        </p:nvSpPr>
        <p:spPr>
          <a:xfrm>
            <a:off x="4171950" y="1790700"/>
            <a:ext cx="1119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locations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43"/>
          <p:cNvSpPr/>
          <p:nvPr/>
        </p:nvSpPr>
        <p:spPr>
          <a:xfrm>
            <a:off x="4548188" y="2076450"/>
            <a:ext cx="319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5-1,000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43"/>
          <p:cNvSpPr/>
          <p:nvPr/>
        </p:nvSpPr>
        <p:spPr>
          <a:xfrm>
            <a:off x="4467225" y="2362200"/>
            <a:ext cx="645464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43"/>
          <p:cNvSpPr/>
          <p:nvPr/>
        </p:nvSpPr>
        <p:spPr>
          <a:xfrm>
            <a:off x="4464843" y="2647950"/>
            <a:ext cx="651907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43"/>
          <p:cNvSpPr/>
          <p:nvPr/>
        </p:nvSpPr>
        <p:spPr>
          <a:xfrm>
            <a:off x="4467225" y="2933700"/>
            <a:ext cx="645464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6,000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43"/>
          <p:cNvSpPr/>
          <p:nvPr/>
        </p:nvSpPr>
        <p:spPr>
          <a:xfrm>
            <a:off x="4467225" y="3219450"/>
            <a:ext cx="645464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8,000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43"/>
          <p:cNvSpPr/>
          <p:nvPr/>
        </p:nvSpPr>
        <p:spPr>
          <a:xfrm>
            <a:off x="4412457" y="3505200"/>
            <a:ext cx="585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43"/>
          <p:cNvSpPr/>
          <p:nvPr/>
        </p:nvSpPr>
        <p:spPr>
          <a:xfrm>
            <a:off x="3905250" y="3848100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43"/>
          <p:cNvSpPr/>
          <p:nvPr/>
        </p:nvSpPr>
        <p:spPr>
          <a:xfrm>
            <a:off x="4019550" y="4038600"/>
            <a:ext cx="18144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43"/>
          <p:cNvSpPr/>
          <p:nvPr/>
        </p:nvSpPr>
        <p:spPr>
          <a:xfrm>
            <a:off x="4019550" y="4191000"/>
            <a:ext cx="2412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five different sets of WELL strategies)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43"/>
          <p:cNvSpPr/>
          <p:nvPr/>
        </p:nvSpPr>
        <p:spPr>
          <a:xfrm>
            <a:off x="4019550" y="4457700"/>
            <a:ext cx="22479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43"/>
          <p:cNvSpPr/>
          <p:nvPr/>
        </p:nvSpPr>
        <p:spPr>
          <a:xfrm>
            <a:off x="6615113" y="4067175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43"/>
          <p:cNvSpPr/>
          <p:nvPr/>
        </p:nvSpPr>
        <p:spPr>
          <a:xfrm>
            <a:off x="6615113" y="4219575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43"/>
          <p:cNvSpPr/>
          <p:nvPr/>
        </p:nvSpPr>
        <p:spPr>
          <a:xfrm>
            <a:off x="6615113" y="4371975"/>
            <a:ext cx="18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unit, up to 1,600 seals per year (shipping and custom fees are not included)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43"/>
          <p:cNvSpPr/>
          <p:nvPr/>
        </p:nvSpPr>
        <p:spPr>
          <a:xfrm>
            <a:off x="3938608" y="1352550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" name="Google Shape;254;p43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1714488"/>
            <a:ext cx="2695575" cy="252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/>
          <p:nvPr/>
        </p:nvSpPr>
        <p:spPr>
          <a:xfrm>
            <a:off x="973113" y="1985950"/>
            <a:ext cx="981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 ENROLLMENT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43"/>
          <p:cNvSpPr/>
          <p:nvPr/>
        </p:nvSpPr>
        <p:spPr>
          <a:xfrm>
            <a:off x="973125" y="2162100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MULTIFAMILY 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$0.08*</a:t>
            </a:r>
            <a:r>
              <a:rPr lang="en" sz="700">
                <a:solidFill>
                  <a:schemeClr val="lt1"/>
                </a:solidFill>
              </a:rPr>
              <a:t>per sq ft 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43"/>
          <p:cNvSpPr/>
          <p:nvPr/>
        </p:nvSpPr>
        <p:spPr>
          <a:xfrm>
            <a:off x="985032" y="2628888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43"/>
          <p:cNvSpPr/>
          <p:nvPr/>
        </p:nvSpPr>
        <p:spPr>
          <a:xfrm>
            <a:off x="1087432" y="27812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43"/>
          <p:cNvSpPr/>
          <p:nvPr/>
        </p:nvSpPr>
        <p:spPr>
          <a:xfrm>
            <a:off x="1087427" y="29337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precertification (optional)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1087432" y="32384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43"/>
          <p:cNvSpPr/>
          <p:nvPr/>
        </p:nvSpPr>
        <p:spPr>
          <a:xfrm>
            <a:off x="1087432" y="33908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43"/>
          <p:cNvSpPr/>
          <p:nvPr/>
        </p:nvSpPr>
        <p:spPr>
          <a:xfrm>
            <a:off x="973132" y="3581388"/>
            <a:ext cx="2019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Enrollment fee: $3,000</a:t>
            </a:r>
            <a:b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43"/>
          <p:cNvSpPr/>
          <p:nvPr/>
        </p:nvSpPr>
        <p:spPr>
          <a:xfrm>
            <a:off x="973132" y="3848088"/>
            <a:ext cx="20193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*Program fees start at $8,000 and are capped at $98,000</a:t>
            </a: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43"/>
          <p:cNvSpPr/>
          <p:nvPr/>
        </p:nvSpPr>
        <p:spPr>
          <a:xfrm>
            <a:off x="2074725" y="2162088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</a:t>
            </a:r>
            <a:r>
              <a:rPr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" sz="700">
                <a:solidFill>
                  <a:schemeClr val="lt1"/>
                </a:solidFill>
              </a:rPr>
              <a:t>per home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43"/>
          <p:cNvSpPr/>
          <p:nvPr/>
        </p:nvSpPr>
        <p:spPr>
          <a:xfrm>
            <a:off x="1087427" y="30861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</a:t>
            </a:r>
            <a:r>
              <a:rPr lang="en" sz="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certification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43" title="✓ (1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50" y="3390912"/>
            <a:ext cx="73725" cy="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3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4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" y="48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4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" y="1576388"/>
            <a:ext cx="2695575" cy="25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50" y="1576400"/>
            <a:ext cx="4572000" cy="312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4"/>
          <p:cNvSpPr/>
          <p:nvPr/>
        </p:nvSpPr>
        <p:spPr>
          <a:xfrm>
            <a:off x="690563" y="604838"/>
            <a:ext cx="7634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8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Pricing  </a:t>
            </a:r>
            <a:endParaRPr sz="26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1258863" y="1847850"/>
            <a:ext cx="981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 ENROLLMENT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44"/>
          <p:cNvSpPr/>
          <p:nvPr/>
        </p:nvSpPr>
        <p:spPr>
          <a:xfrm>
            <a:off x="3871913" y="1747838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3C9EB7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C9EB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3462075" y="1845500"/>
            <a:ext cx="49383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Enrollment fees are captured at the onset and are valid for three years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Program fees are captured at time of documentation submission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All dwelling units must*: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Be in the same building or community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Pursue the same WELL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Submit for review at the same time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Submit for interim precertification review (an incremental design milestone) for $0.05 /square foot; these fees will be credited towards program fees at certification review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Does not include onsite testing fees that may be incurred when pursuing performance-based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Extend your enrollment by one year for an additional $1,000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Prepay program fees at time of enrollment to save 10% on program fees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Qualifying sectors, small business and emerging markets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save 25% on program fees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IWBI Cornerstone and Keystone </a:t>
            </a:r>
            <a:r>
              <a:rPr lang="en" sz="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members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save an additional 5% and 15% on program fees, respectively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Contact us for more information about special pricing considerations in mainland China, Hong Kong, Macau and Taiwan</a:t>
            </a:r>
            <a:endParaRPr sz="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* Separate enrollments are required for units in different buildings or communities, units that are pursuing different strategies, and units submitting for review at different times.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Enrolling multiple buildings or communities? Consider our annual subscription or ask us about volume pricing by emailing us at residential@wellcertified.com.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1258875" y="2024000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MULTIFAMILY 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$0.08*</a:t>
            </a:r>
            <a:r>
              <a:rPr lang="en" sz="700">
                <a:solidFill>
                  <a:schemeClr val="lt1"/>
                </a:solidFill>
              </a:rPr>
              <a:t>per sq ft 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44"/>
          <p:cNvSpPr/>
          <p:nvPr/>
        </p:nvSpPr>
        <p:spPr>
          <a:xfrm>
            <a:off x="1270782" y="2490788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44"/>
          <p:cNvSpPr/>
          <p:nvPr/>
        </p:nvSpPr>
        <p:spPr>
          <a:xfrm>
            <a:off x="1373182" y="26431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44"/>
          <p:cNvSpPr/>
          <p:nvPr/>
        </p:nvSpPr>
        <p:spPr>
          <a:xfrm>
            <a:off x="1373177" y="27956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precertification (optional)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44"/>
          <p:cNvSpPr/>
          <p:nvPr/>
        </p:nvSpPr>
        <p:spPr>
          <a:xfrm>
            <a:off x="1373182" y="31003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1373182" y="32527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44"/>
          <p:cNvSpPr/>
          <p:nvPr/>
        </p:nvSpPr>
        <p:spPr>
          <a:xfrm>
            <a:off x="1258882" y="3443288"/>
            <a:ext cx="2019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Enrollment fee: $3,000</a:t>
            </a:r>
            <a:b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1258882" y="3709988"/>
            <a:ext cx="20193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*Program fees start at $8,000 and are capped at $98,000</a:t>
            </a: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44"/>
          <p:cNvSpPr/>
          <p:nvPr/>
        </p:nvSpPr>
        <p:spPr>
          <a:xfrm>
            <a:off x="2360475" y="2023988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</a:t>
            </a:r>
            <a:r>
              <a:rPr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" sz="700">
                <a:solidFill>
                  <a:schemeClr val="lt1"/>
                </a:solidFill>
              </a:rPr>
              <a:t>per home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44"/>
          <p:cNvSpPr/>
          <p:nvPr/>
        </p:nvSpPr>
        <p:spPr>
          <a:xfrm>
            <a:off x="1373177" y="29480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</a:t>
            </a:r>
            <a:r>
              <a:rPr lang="en" sz="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certification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44" title="✓ (1)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200" y="3252812"/>
            <a:ext cx="73725" cy="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4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5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504825"/>
            <a:ext cx="8000997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5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38" y="1304925"/>
            <a:ext cx="4757738" cy="326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5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4288"/>
            <a:ext cx="2924175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5" descr="preencoded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775" y="1724025"/>
            <a:ext cx="2852726" cy="2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/>
          <p:nvPr/>
        </p:nvSpPr>
        <p:spPr>
          <a:xfrm>
            <a:off x="571500" y="504825"/>
            <a:ext cx="7634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866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2F7D91"/>
                </a:solidFill>
                <a:latin typeface="Georgia"/>
                <a:ea typeface="Georgia"/>
                <a:cs typeface="Georgia"/>
                <a:sym typeface="Georgia"/>
              </a:rPr>
              <a:t>Pricing  </a:t>
            </a:r>
            <a:endParaRPr sz="2600" i="0" u="none" strike="noStrike" cap="none">
              <a:solidFill>
                <a:srgbClr val="2F7D9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571500" y="1304925"/>
            <a:ext cx="1086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1338280" y="1647825"/>
            <a:ext cx="1086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locations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5"/>
          <p:cNvSpPr/>
          <p:nvPr/>
        </p:nvSpPr>
        <p:spPr>
          <a:xfrm>
            <a:off x="1545432" y="1933575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45"/>
          <p:cNvSpPr/>
          <p:nvPr/>
        </p:nvSpPr>
        <p:spPr>
          <a:xfrm>
            <a:off x="1524000" y="221932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5"/>
          <p:cNvSpPr/>
          <p:nvPr/>
        </p:nvSpPr>
        <p:spPr>
          <a:xfrm>
            <a:off x="1519238" y="2505075"/>
            <a:ext cx="41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45"/>
          <p:cNvSpPr/>
          <p:nvPr/>
        </p:nvSpPr>
        <p:spPr>
          <a:xfrm>
            <a:off x="1516857" y="2790825"/>
            <a:ext cx="423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45"/>
          <p:cNvSpPr/>
          <p:nvPr/>
        </p:nvSpPr>
        <p:spPr>
          <a:xfrm>
            <a:off x="1514475" y="3076575"/>
            <a:ext cx="428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45"/>
          <p:cNvSpPr/>
          <p:nvPr/>
        </p:nvSpPr>
        <p:spPr>
          <a:xfrm>
            <a:off x="1457325" y="3362325"/>
            <a:ext cx="543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401 – 10,000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45"/>
          <p:cNvSpPr/>
          <p:nvPr/>
        </p:nvSpPr>
        <p:spPr>
          <a:xfrm>
            <a:off x="3798103" y="1643075"/>
            <a:ext cx="6858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45"/>
          <p:cNvSpPr/>
          <p:nvPr/>
        </p:nvSpPr>
        <p:spPr>
          <a:xfrm>
            <a:off x="3850482" y="1928813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45"/>
          <p:cNvSpPr/>
          <p:nvPr/>
        </p:nvSpPr>
        <p:spPr>
          <a:xfrm>
            <a:off x="3850482" y="2214563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45"/>
          <p:cNvSpPr/>
          <p:nvPr/>
        </p:nvSpPr>
        <p:spPr>
          <a:xfrm>
            <a:off x="3843338" y="2500313"/>
            <a:ext cx="381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45"/>
          <p:cNvSpPr/>
          <p:nvPr/>
        </p:nvSpPr>
        <p:spPr>
          <a:xfrm>
            <a:off x="3831432" y="2786063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3826669" y="3071813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3840957" y="3357563"/>
            <a:ext cx="6858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 of $250,000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3205163" y="4033838"/>
            <a:ext cx="2067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3205163" y="4186238"/>
            <a:ext cx="2067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45"/>
          <p:cNvSpPr/>
          <p:nvPr/>
        </p:nvSpPr>
        <p:spPr>
          <a:xfrm>
            <a:off x="3205163" y="4338638"/>
            <a:ext cx="1886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dwelling unit, up to 1,600 seals per </a:t>
            </a:r>
            <a:r>
              <a:rPr lang="en" sz="60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subscription year</a:t>
            </a: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(shipping and custom fees are not included)*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5"/>
          <p:cNvSpPr/>
          <p:nvPr/>
        </p:nvSpPr>
        <p:spPr>
          <a:xfrm>
            <a:off x="571500" y="3824288"/>
            <a:ext cx="8478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5"/>
          <p:cNvSpPr/>
          <p:nvPr/>
        </p:nvSpPr>
        <p:spPr>
          <a:xfrm>
            <a:off x="685800" y="4014788"/>
            <a:ext cx="18288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5"/>
          <p:cNvSpPr/>
          <p:nvPr/>
        </p:nvSpPr>
        <p:spPr>
          <a:xfrm>
            <a:off x="685800" y="4167200"/>
            <a:ext cx="235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</a:t>
            </a:r>
            <a:r>
              <a:rPr lang="en" sz="60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different sets of WELL strategies)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685800" y="4433900"/>
            <a:ext cx="2469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45"/>
          <p:cNvSpPr/>
          <p:nvPr/>
        </p:nvSpPr>
        <p:spPr>
          <a:xfrm>
            <a:off x="5862638" y="1819275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3C9EB7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C9EB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5390700" y="1877025"/>
            <a:ext cx="318180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Recurring annual subscription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Pricing is based on the number of dwelling units subscribed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When all units under ownership are subscribed, earn a score showing incremental progress across entire portfolio (in addition to earning certifications at individual homes)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Does not include onsite testing fees that may be incurred when pursuing performance-based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Contact us for more information about special pricing considerations in mainland China, Hong Kong, Macau and Taiwan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* Shipping is not included as part of your complimentary seal order. International orders may also be subject to customs fees. Domestic orders (USA): $9.95; International orders: $24.95.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Not ready to pick a subscription tier? Ask us about volume pricing by emailing residential@wellcertified.com.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26" name="Google Shape;326;p45" descr="preencoded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25" y="1216825"/>
            <a:ext cx="50863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/>
          <p:nvPr/>
        </p:nvSpPr>
        <p:spPr>
          <a:xfrm>
            <a:off x="2247487" y="1807225"/>
            <a:ext cx="143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multifamily buildings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2790810" y="2093125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2769388" y="2378875"/>
            <a:ext cx="502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2764625" y="2664625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2762244" y="295037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45"/>
          <p:cNvSpPr/>
          <p:nvPr/>
        </p:nvSpPr>
        <p:spPr>
          <a:xfrm>
            <a:off x="2759863" y="3236125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45"/>
          <p:cNvSpPr/>
          <p:nvPr/>
        </p:nvSpPr>
        <p:spPr>
          <a:xfrm>
            <a:off x="2762244" y="352187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4152334" y="1807375"/>
            <a:ext cx="7434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45"/>
          <p:cNvSpPr/>
          <p:nvPr/>
        </p:nvSpPr>
        <p:spPr>
          <a:xfrm>
            <a:off x="4338632" y="2093125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4338632" y="2378875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4331488" y="2664625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4319582" y="2950375"/>
            <a:ext cx="390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4314819" y="3236125"/>
            <a:ext cx="400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4312438" y="3521875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$250,000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45"/>
          <p:cNvSpPr/>
          <p:nvPr/>
        </p:nvSpPr>
        <p:spPr>
          <a:xfrm>
            <a:off x="883438" y="1807375"/>
            <a:ext cx="1119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locations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45"/>
          <p:cNvSpPr/>
          <p:nvPr/>
        </p:nvSpPr>
        <p:spPr>
          <a:xfrm>
            <a:off x="1259675" y="2093125"/>
            <a:ext cx="388894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5-1,000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1178712" y="2378875"/>
            <a:ext cx="585899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5"/>
          <p:cNvSpPr/>
          <p:nvPr/>
        </p:nvSpPr>
        <p:spPr>
          <a:xfrm>
            <a:off x="1176330" y="2664625"/>
            <a:ext cx="59174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45"/>
          <p:cNvSpPr/>
          <p:nvPr/>
        </p:nvSpPr>
        <p:spPr>
          <a:xfrm>
            <a:off x="1178712" y="2950375"/>
            <a:ext cx="585899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6,000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45"/>
          <p:cNvSpPr/>
          <p:nvPr/>
        </p:nvSpPr>
        <p:spPr>
          <a:xfrm>
            <a:off x="1178712" y="3236125"/>
            <a:ext cx="585899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8,000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45"/>
          <p:cNvSpPr/>
          <p:nvPr/>
        </p:nvSpPr>
        <p:spPr>
          <a:xfrm>
            <a:off x="1123944" y="3521875"/>
            <a:ext cx="585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45"/>
          <p:cNvSpPr/>
          <p:nvPr/>
        </p:nvSpPr>
        <p:spPr>
          <a:xfrm>
            <a:off x="616738" y="3864775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731038" y="4055275"/>
            <a:ext cx="18144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731038" y="4207675"/>
            <a:ext cx="2412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five different sets of WELL strategies)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1" name="Google Shape;351;p45"/>
          <p:cNvSpPr/>
          <p:nvPr/>
        </p:nvSpPr>
        <p:spPr>
          <a:xfrm>
            <a:off x="731038" y="4474375"/>
            <a:ext cx="22479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3326600" y="4083850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45"/>
          <p:cNvSpPr/>
          <p:nvPr/>
        </p:nvSpPr>
        <p:spPr>
          <a:xfrm>
            <a:off x="3326600" y="4236250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45"/>
          <p:cNvSpPr/>
          <p:nvPr/>
        </p:nvSpPr>
        <p:spPr>
          <a:xfrm>
            <a:off x="3326600" y="4388650"/>
            <a:ext cx="18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unit, up to 1,600 seals per year (shipping and custom fees are not included)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5" name="Google Shape;355;p45"/>
          <p:cNvSpPr/>
          <p:nvPr/>
        </p:nvSpPr>
        <p:spPr>
          <a:xfrm>
            <a:off x="650096" y="1369225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0875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4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2C0C1"/>
      </a:accent1>
      <a:accent2>
        <a:srgbClr val="54889B"/>
      </a:accent2>
      <a:accent3>
        <a:srgbClr val="175D6F"/>
      </a:accent3>
      <a:accent4>
        <a:srgbClr val="0D4248"/>
      </a:accent4>
      <a:accent5>
        <a:srgbClr val="B4BF9E"/>
      </a:accent5>
      <a:accent6>
        <a:srgbClr val="6B8764"/>
      </a:accent6>
      <a:hlink>
        <a:srgbClr val="54889B"/>
      </a:hlink>
      <a:folHlink>
        <a:srgbClr val="EBE3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Microsoft Macintosh PowerPoint</Application>
  <PresentationFormat>On-screen Show (16:9)</PresentationFormat>
  <Paragraphs>233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Georgia</vt:lpstr>
      <vt:lpstr>Century Gothic</vt:lpstr>
      <vt:lpstr>Calibri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Elizabeth Miles</cp:lastModifiedBy>
  <cp:revision>2</cp:revision>
  <dcterms:modified xsi:type="dcterms:W3CDTF">2025-04-17T16:39:57Z</dcterms:modified>
</cp:coreProperties>
</file>